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256" r:id="rId2"/>
    <p:sldId id="257" r:id="rId3"/>
    <p:sldId id="258" r:id="rId4"/>
    <p:sldId id="263" r:id="rId5"/>
    <p:sldId id="290" r:id="rId6"/>
    <p:sldId id="329" r:id="rId7"/>
    <p:sldId id="283" r:id="rId8"/>
    <p:sldId id="291" r:id="rId9"/>
    <p:sldId id="296" r:id="rId10"/>
    <p:sldId id="297" r:id="rId11"/>
    <p:sldId id="298" r:id="rId12"/>
    <p:sldId id="300" r:id="rId13"/>
    <p:sldId id="301" r:id="rId14"/>
    <p:sldId id="302" r:id="rId15"/>
    <p:sldId id="284" r:id="rId16"/>
    <p:sldId id="292" r:id="rId17"/>
    <p:sldId id="305" r:id="rId18"/>
    <p:sldId id="306" r:id="rId19"/>
    <p:sldId id="308" r:id="rId20"/>
    <p:sldId id="309" r:id="rId21"/>
    <p:sldId id="328" r:id="rId22"/>
    <p:sldId id="312" r:id="rId23"/>
    <p:sldId id="310" r:id="rId24"/>
    <p:sldId id="318" r:id="rId25"/>
    <p:sldId id="311" r:id="rId26"/>
    <p:sldId id="303" r:id="rId27"/>
    <p:sldId id="314" r:id="rId28"/>
    <p:sldId id="316" r:id="rId29"/>
    <p:sldId id="317" r:id="rId30"/>
    <p:sldId id="315" r:id="rId31"/>
    <p:sldId id="285" r:id="rId32"/>
    <p:sldId id="293" r:id="rId33"/>
    <p:sldId id="319" r:id="rId34"/>
    <p:sldId id="320" r:id="rId35"/>
    <p:sldId id="322" r:id="rId36"/>
    <p:sldId id="321" r:id="rId37"/>
    <p:sldId id="327" r:id="rId38"/>
    <p:sldId id="323" r:id="rId39"/>
    <p:sldId id="287" r:id="rId40"/>
    <p:sldId id="294" r:id="rId41"/>
    <p:sldId id="326" r:id="rId42"/>
    <p:sldId id="286" r:id="rId43"/>
    <p:sldId id="295" r:id="rId44"/>
    <p:sldId id="324" r:id="rId45"/>
    <p:sldId id="289" r:id="rId46"/>
    <p:sldId id="259" r:id="rId47"/>
    <p:sldId id="277" r:id="rId48"/>
    <p:sldId id="278" r:id="rId49"/>
    <p:sldId id="280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2.jpg>
</file>

<file path=ppt/media/image3.jpg>
</file>

<file path=ppt/media/image4.jp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sz="5200" dirty="0"/>
              <a:t>For Loops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do this with a while loop, but it requires a lot of logic in the background.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0778B9-4D21-88E7-F307-2D62330FE5A5}"/>
              </a:ext>
            </a:extLst>
          </p:cNvPr>
          <p:cNvSpPr txBox="1"/>
          <p:nvPr/>
        </p:nvSpPr>
        <p:spPr>
          <a:xfrm>
            <a:off x="838200" y="3608439"/>
            <a:ext cx="73029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You must:</a:t>
            </a:r>
          </a:p>
          <a:p>
            <a:pPr marL="514350" indent="-514350">
              <a:buAutoNum type="arabicPeriod"/>
            </a:pPr>
            <a:r>
              <a:rPr lang="en-US" sz="3200" dirty="0"/>
              <a:t>Store the index you want to modify</a:t>
            </a:r>
          </a:p>
          <a:p>
            <a:endParaRPr lang="en-US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269AC4-62BE-A04D-D1AD-F5DD9895D5A8}"/>
              </a:ext>
            </a:extLst>
          </p:cNvPr>
          <p:cNvSpPr txBox="1"/>
          <p:nvPr/>
        </p:nvSpPr>
        <p:spPr>
          <a:xfrm>
            <a:off x="5633884" y="567303"/>
            <a:ext cx="6272981" cy="3046988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13D7F2-1B36-A5EA-65CD-E14C835A3E06}"/>
              </a:ext>
            </a:extLst>
          </p:cNvPr>
          <p:cNvSpPr/>
          <p:nvPr/>
        </p:nvSpPr>
        <p:spPr>
          <a:xfrm>
            <a:off x="5644718" y="1658733"/>
            <a:ext cx="1699979" cy="4227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369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do this with a while loop, but it requires a lot of logic in the background.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0778B9-4D21-88E7-F307-2D62330FE5A5}"/>
              </a:ext>
            </a:extLst>
          </p:cNvPr>
          <p:cNvSpPr txBox="1"/>
          <p:nvPr/>
        </p:nvSpPr>
        <p:spPr>
          <a:xfrm>
            <a:off x="838200" y="3608439"/>
            <a:ext cx="730291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You must:</a:t>
            </a:r>
          </a:p>
          <a:p>
            <a:pPr marL="514350" indent="-514350">
              <a:buAutoNum type="arabicPeriod"/>
            </a:pPr>
            <a:r>
              <a:rPr lang="en-US" sz="3200" dirty="0"/>
              <a:t>Store the index you want to modify</a:t>
            </a:r>
          </a:p>
          <a:p>
            <a:pPr marL="514350" indent="-514350">
              <a:buAutoNum type="arabicPeriod"/>
            </a:pPr>
            <a:r>
              <a:rPr lang="en-US" sz="3200" dirty="0"/>
              <a:t>Make sure the index is valid</a:t>
            </a:r>
          </a:p>
          <a:p>
            <a:endParaRPr lang="en-US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40A357-7642-B7D2-DBFC-F5C7CF93F55F}"/>
              </a:ext>
            </a:extLst>
          </p:cNvPr>
          <p:cNvSpPr txBox="1"/>
          <p:nvPr/>
        </p:nvSpPr>
        <p:spPr>
          <a:xfrm>
            <a:off x="5633884" y="567303"/>
            <a:ext cx="6272981" cy="3046988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54BA55-5987-0A48-45AA-FDE487C3158B}"/>
              </a:ext>
            </a:extLst>
          </p:cNvPr>
          <p:cNvSpPr/>
          <p:nvPr/>
        </p:nvSpPr>
        <p:spPr>
          <a:xfrm>
            <a:off x="6676102" y="2015383"/>
            <a:ext cx="3490453" cy="4227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336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do this with a while loop, but it requires a lot of logic in the background.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0778B9-4D21-88E7-F307-2D62330FE5A5}"/>
              </a:ext>
            </a:extLst>
          </p:cNvPr>
          <p:cNvSpPr txBox="1"/>
          <p:nvPr/>
        </p:nvSpPr>
        <p:spPr>
          <a:xfrm>
            <a:off x="838200" y="3608439"/>
            <a:ext cx="73029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You must:</a:t>
            </a:r>
          </a:p>
          <a:p>
            <a:pPr marL="514350" indent="-514350">
              <a:buAutoNum type="arabicPeriod"/>
            </a:pPr>
            <a:r>
              <a:rPr lang="en-US" sz="3200" dirty="0"/>
              <a:t>Store the index you want to modify</a:t>
            </a:r>
          </a:p>
          <a:p>
            <a:pPr marL="514350" indent="-514350">
              <a:buAutoNum type="arabicPeriod"/>
            </a:pPr>
            <a:r>
              <a:rPr lang="en-US" sz="3200" dirty="0"/>
              <a:t>Make sure the index is valid</a:t>
            </a:r>
          </a:p>
          <a:p>
            <a:pPr marL="514350" indent="-514350">
              <a:buAutoNum type="arabicPeriod"/>
            </a:pPr>
            <a:r>
              <a:rPr lang="en-US" sz="3200" dirty="0"/>
              <a:t>Use the index to create the new price</a:t>
            </a:r>
          </a:p>
          <a:p>
            <a:endParaRPr 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2B7B8-D4CA-0662-9069-A625AA8B62DF}"/>
              </a:ext>
            </a:extLst>
          </p:cNvPr>
          <p:cNvSpPr txBox="1"/>
          <p:nvPr/>
        </p:nvSpPr>
        <p:spPr>
          <a:xfrm>
            <a:off x="5633884" y="567303"/>
            <a:ext cx="6272981" cy="3046988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A8FCB6-2581-2D57-011F-D9477C1A2713}"/>
              </a:ext>
            </a:extLst>
          </p:cNvPr>
          <p:cNvSpPr/>
          <p:nvPr/>
        </p:nvSpPr>
        <p:spPr>
          <a:xfrm>
            <a:off x="8141109" y="2438170"/>
            <a:ext cx="3333135" cy="4227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483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do this with a while loop, but it requires a lot of logic in the background.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0778B9-4D21-88E7-F307-2D62330FE5A5}"/>
              </a:ext>
            </a:extLst>
          </p:cNvPr>
          <p:cNvSpPr txBox="1"/>
          <p:nvPr/>
        </p:nvSpPr>
        <p:spPr>
          <a:xfrm>
            <a:off x="838200" y="3608439"/>
            <a:ext cx="730291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You must:</a:t>
            </a:r>
          </a:p>
          <a:p>
            <a:pPr marL="514350" indent="-514350">
              <a:buAutoNum type="arabicPeriod"/>
            </a:pPr>
            <a:r>
              <a:rPr lang="en-US" sz="3200" dirty="0"/>
              <a:t>Store the index you want to modify</a:t>
            </a:r>
          </a:p>
          <a:p>
            <a:pPr marL="514350" indent="-514350">
              <a:buAutoNum type="arabicPeriod"/>
            </a:pPr>
            <a:r>
              <a:rPr lang="en-US" sz="3200" dirty="0"/>
              <a:t>Make sure the index is valid</a:t>
            </a:r>
          </a:p>
          <a:p>
            <a:pPr marL="514350" indent="-514350">
              <a:buAutoNum type="arabicPeriod"/>
            </a:pPr>
            <a:r>
              <a:rPr lang="en-US" sz="3200" dirty="0"/>
              <a:t>Use the index to create the new price</a:t>
            </a:r>
          </a:p>
          <a:p>
            <a:pPr marL="514350" indent="-514350">
              <a:buAutoNum type="arabicPeriod"/>
            </a:pPr>
            <a:r>
              <a:rPr lang="en-US" sz="3200" dirty="0"/>
              <a:t>Remember to update the index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So you use the next value in the list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2B7B8-D4CA-0662-9069-A625AA8B62DF}"/>
              </a:ext>
            </a:extLst>
          </p:cNvPr>
          <p:cNvSpPr txBox="1"/>
          <p:nvPr/>
        </p:nvSpPr>
        <p:spPr>
          <a:xfrm>
            <a:off x="5633884" y="567303"/>
            <a:ext cx="6272981" cy="3046988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A8FCB6-2581-2D57-011F-D9477C1A2713}"/>
              </a:ext>
            </a:extLst>
          </p:cNvPr>
          <p:cNvSpPr/>
          <p:nvPr/>
        </p:nvSpPr>
        <p:spPr>
          <a:xfrm>
            <a:off x="6363479" y="3141150"/>
            <a:ext cx="1777632" cy="4227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2876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do this with a while loop, but it requires a lot of logic in the background.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0778B9-4D21-88E7-F307-2D62330FE5A5}"/>
              </a:ext>
            </a:extLst>
          </p:cNvPr>
          <p:cNvSpPr txBox="1"/>
          <p:nvPr/>
        </p:nvSpPr>
        <p:spPr>
          <a:xfrm>
            <a:off x="838200" y="3608439"/>
            <a:ext cx="730291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You must:</a:t>
            </a:r>
          </a:p>
          <a:p>
            <a:pPr marL="514350" indent="-514350">
              <a:buAutoNum type="arabicPeriod"/>
            </a:pPr>
            <a:r>
              <a:rPr lang="en-US" sz="3200" dirty="0"/>
              <a:t>Store the index you want to modify</a:t>
            </a:r>
          </a:p>
          <a:p>
            <a:pPr marL="514350" indent="-514350">
              <a:buAutoNum type="arabicPeriod"/>
            </a:pPr>
            <a:r>
              <a:rPr lang="en-US" sz="3200" dirty="0"/>
              <a:t>Make sure the index is valid</a:t>
            </a:r>
          </a:p>
          <a:p>
            <a:pPr marL="514350" indent="-514350">
              <a:buAutoNum type="arabicPeriod"/>
            </a:pPr>
            <a:r>
              <a:rPr lang="en-US" sz="3200" dirty="0"/>
              <a:t>Use the index to create the new price</a:t>
            </a:r>
          </a:p>
          <a:p>
            <a:pPr marL="514350" indent="-514350">
              <a:buAutoNum type="arabicPeriod"/>
            </a:pPr>
            <a:r>
              <a:rPr lang="en-US" sz="3200" dirty="0"/>
              <a:t>Remember to update the index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400" dirty="0"/>
              <a:t>So you use the next value in the list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2B7B8-D4CA-0662-9069-A625AA8B62DF}"/>
              </a:ext>
            </a:extLst>
          </p:cNvPr>
          <p:cNvSpPr txBox="1"/>
          <p:nvPr/>
        </p:nvSpPr>
        <p:spPr>
          <a:xfrm>
            <a:off x="5633884" y="567303"/>
            <a:ext cx="6272981" cy="3046988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A8FCB6-2581-2D57-011F-D9477C1A2713}"/>
              </a:ext>
            </a:extLst>
          </p:cNvPr>
          <p:cNvSpPr/>
          <p:nvPr/>
        </p:nvSpPr>
        <p:spPr>
          <a:xfrm>
            <a:off x="6363479" y="3141150"/>
            <a:ext cx="1777632" cy="4227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3735A6-EEE2-1BC5-065E-613E906E6573}"/>
              </a:ext>
            </a:extLst>
          </p:cNvPr>
          <p:cNvSpPr txBox="1"/>
          <p:nvPr/>
        </p:nvSpPr>
        <p:spPr>
          <a:xfrm>
            <a:off x="7688826" y="4277033"/>
            <a:ext cx="43458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This is error prone,</a:t>
            </a:r>
          </a:p>
          <a:p>
            <a:pPr algn="ctr"/>
            <a:r>
              <a:rPr lang="en-US" sz="4000" dirty="0"/>
              <a:t>is there is an easier way to do it?</a:t>
            </a:r>
          </a:p>
        </p:txBody>
      </p:sp>
    </p:spTree>
    <p:extLst>
      <p:ext uri="{BB962C8B-B14F-4D97-AF65-F5344CB8AC3E}">
        <p14:creationId xmlns:p14="http://schemas.microsoft.com/office/powerpoint/2010/main" val="3272996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For Loops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67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209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For Loops are designed for looping over things like lists!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F34509-3B3D-B9EA-08F5-8A17AC9A5D9B}"/>
              </a:ext>
            </a:extLst>
          </p:cNvPr>
          <p:cNvSpPr txBox="1"/>
          <p:nvPr/>
        </p:nvSpPr>
        <p:spPr>
          <a:xfrm>
            <a:off x="5791200" y="596800"/>
            <a:ext cx="6272981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50310B-D539-917A-F9F7-FC2CEC228530}"/>
              </a:ext>
            </a:extLst>
          </p:cNvPr>
          <p:cNvSpPr txBox="1"/>
          <p:nvPr/>
        </p:nvSpPr>
        <p:spPr>
          <a:xfrm>
            <a:off x="838200" y="3630365"/>
            <a:ext cx="10515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Note: This doesn’t reference index at all!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Less code means less likely to get bugs, and it can be easier to read </a:t>
            </a:r>
          </a:p>
        </p:txBody>
      </p:sp>
    </p:spTree>
    <p:extLst>
      <p:ext uri="{BB962C8B-B14F-4D97-AF65-F5344CB8AC3E}">
        <p14:creationId xmlns:p14="http://schemas.microsoft.com/office/powerpoint/2010/main" val="931462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6236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How does it work?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loops over the list, and for every item in the list, it stores that item in the variable price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Let’s run it in the debugger and see!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F34509-3B3D-B9EA-08F5-8A17AC9A5D9B}"/>
              </a:ext>
            </a:extLst>
          </p:cNvPr>
          <p:cNvSpPr txBox="1"/>
          <p:nvPr/>
        </p:nvSpPr>
        <p:spPr>
          <a:xfrm>
            <a:off x="5791200" y="596800"/>
            <a:ext cx="6272981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59585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 Loop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0794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does a for loop need?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F34509-3B3D-B9EA-08F5-8A17AC9A5D9B}"/>
              </a:ext>
            </a:extLst>
          </p:cNvPr>
          <p:cNvSpPr txBox="1"/>
          <p:nvPr/>
        </p:nvSpPr>
        <p:spPr>
          <a:xfrm>
            <a:off x="5791200" y="596800"/>
            <a:ext cx="6272981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C17706-ADE9-F114-FA15-1192866B2E59}"/>
              </a:ext>
            </a:extLst>
          </p:cNvPr>
          <p:cNvSpPr txBox="1"/>
          <p:nvPr/>
        </p:nvSpPr>
        <p:spPr>
          <a:xfrm>
            <a:off x="838200" y="3254477"/>
            <a:ext cx="10515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It needs:</a:t>
            </a:r>
          </a:p>
          <a:p>
            <a:pPr marL="514350" indent="-514350">
              <a:buAutoNum type="arabicPeriod"/>
            </a:pPr>
            <a:r>
              <a:rPr lang="en-US" sz="3200" dirty="0"/>
              <a:t>The words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3200" dirty="0"/>
              <a:t>,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3200" dirty="0"/>
              <a:t>, and a colon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0F9A50-AD77-1783-8B46-E28204169EC5}"/>
              </a:ext>
            </a:extLst>
          </p:cNvPr>
          <p:cNvSpPr/>
          <p:nvPr/>
        </p:nvSpPr>
        <p:spPr>
          <a:xfrm>
            <a:off x="5829853" y="1690688"/>
            <a:ext cx="610276" cy="4227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8EB570-CF24-B350-3180-1470AD890F62}"/>
              </a:ext>
            </a:extLst>
          </p:cNvPr>
          <p:cNvSpPr/>
          <p:nvPr/>
        </p:nvSpPr>
        <p:spPr>
          <a:xfrm>
            <a:off x="7466924" y="1710969"/>
            <a:ext cx="526702" cy="4227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77F078-BBC1-94EB-8543-5DB3C79A7AC3}"/>
              </a:ext>
            </a:extLst>
          </p:cNvPr>
          <p:cNvSpPr/>
          <p:nvPr/>
        </p:nvSpPr>
        <p:spPr>
          <a:xfrm>
            <a:off x="9074499" y="1725717"/>
            <a:ext cx="167824" cy="4227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7526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 Loop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0794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does a for loop need?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F34509-3B3D-B9EA-08F5-8A17AC9A5D9B}"/>
              </a:ext>
            </a:extLst>
          </p:cNvPr>
          <p:cNvSpPr txBox="1"/>
          <p:nvPr/>
        </p:nvSpPr>
        <p:spPr>
          <a:xfrm>
            <a:off x="5791200" y="596800"/>
            <a:ext cx="6272981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C17706-ADE9-F114-FA15-1192866B2E59}"/>
              </a:ext>
            </a:extLst>
          </p:cNvPr>
          <p:cNvSpPr txBox="1"/>
          <p:nvPr/>
        </p:nvSpPr>
        <p:spPr>
          <a:xfrm>
            <a:off x="838200" y="3254477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It needs:</a:t>
            </a:r>
          </a:p>
          <a:p>
            <a:pPr marL="514350" indent="-514350">
              <a:buAutoNum type="arabicPeriod"/>
            </a:pPr>
            <a:r>
              <a:rPr lang="en-US" sz="3200" dirty="0"/>
              <a:t>The words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3200" dirty="0"/>
              <a:t>,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3200" dirty="0"/>
              <a:t>, and a colon</a:t>
            </a:r>
          </a:p>
          <a:p>
            <a:pPr marL="514350" indent="-514350">
              <a:buAutoNum type="arabicPeriod"/>
            </a:pPr>
            <a:r>
              <a:rPr lang="en-US" sz="3200" dirty="0"/>
              <a:t>The thing to loop through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F93EE1-3AE7-8C04-31A9-DC867781C0AD}"/>
              </a:ext>
            </a:extLst>
          </p:cNvPr>
          <p:cNvSpPr txBox="1"/>
          <p:nvPr/>
        </p:nvSpPr>
        <p:spPr>
          <a:xfrm>
            <a:off x="6794090" y="3008671"/>
            <a:ext cx="508327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Note: You can loop over a lot of things! For example, you can loop over: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Elements in a tuple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Elements in a list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Letters in a string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And More!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C681E4-7982-7743-49FF-25685E017BF2}"/>
              </a:ext>
            </a:extLst>
          </p:cNvPr>
          <p:cNvSpPr/>
          <p:nvPr/>
        </p:nvSpPr>
        <p:spPr>
          <a:xfrm>
            <a:off x="8023123" y="1725717"/>
            <a:ext cx="1111045" cy="4227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4196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Participation 5 due Thursday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All (or almost all) of the participation HWs are up now (10 in total)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Quiz 6 due Thursday</a:t>
            </a:r>
          </a:p>
          <a:p>
            <a:pPr lvl="1"/>
            <a:r>
              <a:rPr lang="en-US" dirty="0"/>
              <a:t>Quiz 7 Released, it is 8 questions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HW4 Due this Next Wednesday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Branching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Has been available since last lab 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Not due Friday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 Loop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0794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does a for loop need?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F34509-3B3D-B9EA-08F5-8A17AC9A5D9B}"/>
              </a:ext>
            </a:extLst>
          </p:cNvPr>
          <p:cNvSpPr txBox="1"/>
          <p:nvPr/>
        </p:nvSpPr>
        <p:spPr>
          <a:xfrm>
            <a:off x="5791200" y="596800"/>
            <a:ext cx="6272981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C17706-ADE9-F114-FA15-1192866B2E59}"/>
              </a:ext>
            </a:extLst>
          </p:cNvPr>
          <p:cNvSpPr txBox="1"/>
          <p:nvPr/>
        </p:nvSpPr>
        <p:spPr>
          <a:xfrm>
            <a:off x="838200" y="3254477"/>
            <a:ext cx="10515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It needs:</a:t>
            </a:r>
          </a:p>
          <a:p>
            <a:pPr marL="514350" indent="-514350">
              <a:buAutoNum type="arabicPeriod"/>
            </a:pPr>
            <a:r>
              <a:rPr lang="en-US" sz="3200" dirty="0"/>
              <a:t>The words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3200" dirty="0"/>
              <a:t>,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3200" dirty="0"/>
              <a:t>, and a colon</a:t>
            </a:r>
          </a:p>
          <a:p>
            <a:pPr marL="514350" indent="-514350">
              <a:buAutoNum type="arabicPeriod"/>
            </a:pPr>
            <a:r>
              <a:rPr lang="en-US" sz="3200" dirty="0"/>
              <a:t>The thing to loop through</a:t>
            </a:r>
          </a:p>
          <a:p>
            <a:pPr marL="514350" indent="-514350">
              <a:buAutoNum type="arabicPeriod"/>
            </a:pPr>
            <a:r>
              <a:rPr lang="en-US" sz="3200" dirty="0"/>
              <a:t>A variable to store the current item in the thing being looped through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93DDF6-8F2D-3894-F6B9-7EE2F7C29008}"/>
              </a:ext>
            </a:extLst>
          </p:cNvPr>
          <p:cNvSpPr/>
          <p:nvPr/>
        </p:nvSpPr>
        <p:spPr>
          <a:xfrm>
            <a:off x="6449963" y="1710969"/>
            <a:ext cx="1022554" cy="4227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530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 Loop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0794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does a for loop need?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F34509-3B3D-B9EA-08F5-8A17AC9A5D9B}"/>
              </a:ext>
            </a:extLst>
          </p:cNvPr>
          <p:cNvSpPr txBox="1"/>
          <p:nvPr/>
        </p:nvSpPr>
        <p:spPr>
          <a:xfrm>
            <a:off x="5791200" y="596800"/>
            <a:ext cx="6272981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C17706-ADE9-F114-FA15-1192866B2E59}"/>
              </a:ext>
            </a:extLst>
          </p:cNvPr>
          <p:cNvSpPr txBox="1"/>
          <p:nvPr/>
        </p:nvSpPr>
        <p:spPr>
          <a:xfrm>
            <a:off x="838200" y="3254477"/>
            <a:ext cx="1051560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700" b="0" i="0" u="none" strike="noStrike" dirty="0">
                <a:effectLst/>
                <a:latin typeface="Calibri" panose="020F0502020204030204" pitchFamily="34" charset="0"/>
              </a:rPr>
              <a:t>Note: This is just a variable and can be named </a:t>
            </a:r>
            <a:r>
              <a:rPr lang="en-US" sz="2700" b="0" i="0" u="sng" dirty="0">
                <a:effectLst/>
                <a:latin typeface="Calibri" panose="020F0502020204030204" pitchFamily="34" charset="0"/>
              </a:rPr>
              <a:t>anything</a:t>
            </a:r>
            <a:r>
              <a:rPr lang="en-US" sz="2700" b="0" i="0" u="none" strike="noStrike" dirty="0">
                <a:effectLst/>
                <a:latin typeface="Calibri" panose="020F0502020204030204" pitchFamily="34" charset="0"/>
              </a:rPr>
              <a:t>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700" dirty="0">
              <a:effectLst/>
            </a:endParaRPr>
          </a:p>
          <a:p>
            <a:r>
              <a:rPr lang="en-US" sz="2700" b="1" i="0" u="none" strike="noStrike" dirty="0">
                <a:effectLst/>
                <a:latin typeface="Calibri" panose="020F0502020204030204" pitchFamily="34" charset="0"/>
              </a:rPr>
              <a:t>Python doesn't understand that prices is a list with prices in it</a:t>
            </a:r>
          </a:p>
          <a:p>
            <a:br>
              <a:rPr lang="en-US" sz="2700" b="1" i="0" u="none" strike="noStrike" dirty="0">
                <a:effectLst/>
                <a:latin typeface="Calibri" panose="020F0502020204030204" pitchFamily="34" charset="0"/>
              </a:rPr>
            </a:br>
            <a:r>
              <a:rPr lang="en-US" sz="2700" b="0" i="0" u="none" strike="noStrike" dirty="0">
                <a:effectLst/>
                <a:latin typeface="Calibri" panose="020F0502020204030204" pitchFamily="34" charset="0"/>
              </a:rPr>
              <a:t>All python wants is a variable name to hold each element of the list</a:t>
            </a:r>
          </a:p>
          <a:p>
            <a:endParaRPr lang="en-US" sz="2700" dirty="0">
              <a:latin typeface="Calibri" panose="020F0502020204030204" pitchFamily="34" charset="0"/>
            </a:endParaRPr>
          </a:p>
          <a:p>
            <a:r>
              <a:rPr lang="en-US" sz="2700" dirty="0">
                <a:latin typeface="Calibri" panose="020F0502020204030204" pitchFamily="34" charset="0"/>
              </a:rPr>
              <a:t>You can use any variable name here, Example: potato</a:t>
            </a:r>
            <a:endParaRPr lang="en-US" sz="27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93DDF6-8F2D-3894-F6B9-7EE2F7C29008}"/>
              </a:ext>
            </a:extLst>
          </p:cNvPr>
          <p:cNvSpPr/>
          <p:nvPr/>
        </p:nvSpPr>
        <p:spPr>
          <a:xfrm>
            <a:off x="6449963" y="1710969"/>
            <a:ext cx="1022554" cy="4227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1654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 Loop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0794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does a for loop need?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F34509-3B3D-B9EA-08F5-8A17AC9A5D9B}"/>
              </a:ext>
            </a:extLst>
          </p:cNvPr>
          <p:cNvSpPr txBox="1"/>
          <p:nvPr/>
        </p:nvSpPr>
        <p:spPr>
          <a:xfrm>
            <a:off x="5791200" y="596800"/>
            <a:ext cx="6272981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C17706-ADE9-F114-FA15-1192866B2E59}"/>
              </a:ext>
            </a:extLst>
          </p:cNvPr>
          <p:cNvSpPr txBox="1"/>
          <p:nvPr/>
        </p:nvSpPr>
        <p:spPr>
          <a:xfrm>
            <a:off x="838200" y="3254477"/>
            <a:ext cx="10515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It needs:</a:t>
            </a:r>
          </a:p>
          <a:p>
            <a:pPr marL="514350" indent="-514350">
              <a:buAutoNum type="arabicPeriod"/>
            </a:pPr>
            <a:r>
              <a:rPr lang="en-US" sz="3200" dirty="0"/>
              <a:t>The words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3200" dirty="0"/>
              <a:t>,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3200" dirty="0"/>
              <a:t>, and a colon</a:t>
            </a:r>
          </a:p>
          <a:p>
            <a:pPr marL="514350" indent="-514350">
              <a:buAutoNum type="arabicPeriod"/>
            </a:pPr>
            <a:r>
              <a:rPr lang="en-US" sz="3200" dirty="0"/>
              <a:t>The thing to loop through</a:t>
            </a:r>
          </a:p>
          <a:p>
            <a:pPr marL="514350" indent="-514350">
              <a:buAutoNum type="arabicPeriod"/>
            </a:pPr>
            <a:r>
              <a:rPr lang="en-US" sz="3200" dirty="0"/>
              <a:t>A variable to store the current item in the thing being looped through</a:t>
            </a:r>
          </a:p>
          <a:p>
            <a:pPr marL="514350" indent="-514350">
              <a:buAutoNum type="arabicPeriod"/>
            </a:pPr>
            <a:r>
              <a:rPr lang="en-US" sz="3200" dirty="0"/>
              <a:t>An Indented block of code to repeat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93DDF6-8F2D-3894-F6B9-7EE2F7C29008}"/>
              </a:ext>
            </a:extLst>
          </p:cNvPr>
          <p:cNvSpPr/>
          <p:nvPr/>
        </p:nvSpPr>
        <p:spPr>
          <a:xfrm>
            <a:off x="6479459" y="2040041"/>
            <a:ext cx="5525277" cy="8650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9931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 err="1"/>
              <a:t>Iterable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82497" cy="26283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loop over anything that is </a:t>
            </a:r>
            <a:r>
              <a:rPr lang="en-US" sz="3200" b="1" dirty="0" err="1"/>
              <a:t>Iterable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Looping through an </a:t>
            </a:r>
            <a:r>
              <a:rPr lang="en-US" sz="3200" dirty="0" err="1"/>
              <a:t>Iterable</a:t>
            </a:r>
            <a:r>
              <a:rPr lang="en-US" sz="3200" dirty="0"/>
              <a:t> is sometimes called </a:t>
            </a:r>
            <a:r>
              <a:rPr lang="en-US" sz="3200" b="1" dirty="0"/>
              <a:t>Iterating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AC602D-2D0E-B35B-022B-C003381E429D}"/>
              </a:ext>
            </a:extLst>
          </p:cNvPr>
          <p:cNvSpPr txBox="1"/>
          <p:nvPr/>
        </p:nvSpPr>
        <p:spPr>
          <a:xfrm>
            <a:off x="6096000" y="596800"/>
            <a:ext cx="5968181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"Looping through a list:"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"Looping through a tuple:"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"Looping through a string:"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88152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 err="1"/>
              <a:t>Iterable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82497" cy="26283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err="1"/>
              <a:t>Iterable</a:t>
            </a:r>
            <a:r>
              <a:rPr lang="en-US" sz="3200" dirty="0"/>
              <a:t> Data types are things like Tuples, String, and Lists (things that contain a sequence of values)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AC602D-2D0E-B35B-022B-C003381E429D}"/>
              </a:ext>
            </a:extLst>
          </p:cNvPr>
          <p:cNvSpPr txBox="1"/>
          <p:nvPr/>
        </p:nvSpPr>
        <p:spPr>
          <a:xfrm>
            <a:off x="6096000" y="596800"/>
            <a:ext cx="5968181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"Looping through a list:"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"Looping through a tuple:"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"Looping through a string:"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063070-B797-FF69-4427-3A434CDF3EB4}"/>
              </a:ext>
            </a:extLst>
          </p:cNvPr>
          <p:cNvSpPr txBox="1"/>
          <p:nvPr/>
        </p:nvSpPr>
        <p:spPr>
          <a:xfrm>
            <a:off x="838200" y="3993004"/>
            <a:ext cx="49824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00" dirty="0"/>
              <a:t>The List and Tuple both print each number they contain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00" dirty="0"/>
              <a:t>The string prints each letter in the string</a:t>
            </a:r>
          </a:p>
        </p:txBody>
      </p:sp>
    </p:spTree>
    <p:extLst>
      <p:ext uri="{BB962C8B-B14F-4D97-AF65-F5344CB8AC3E}">
        <p14:creationId xmlns:p14="http://schemas.microsoft.com/office/powerpoint/2010/main" val="36734823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Activity: DNA 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400071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DNA is made of 4 different bases that start with A, T, C, and G respectively</a:t>
            </a:r>
          </a:p>
          <a:p>
            <a:pPr marL="0" indent="0">
              <a:buNone/>
            </a:pPr>
            <a:r>
              <a:rPr lang="en-US" sz="3200" dirty="0"/>
              <a:t>We can write this in code with a string like this: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Write some code to count how many of each base there is in the string!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48E00E-5341-8453-FF08-0DD108EBA9CB}"/>
              </a:ext>
            </a:extLst>
          </p:cNvPr>
          <p:cNvSpPr txBox="1"/>
          <p:nvPr/>
        </p:nvSpPr>
        <p:spPr>
          <a:xfrm>
            <a:off x="3896031" y="3352801"/>
            <a:ext cx="473669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my_dna</a:t>
            </a:r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"ATCGCGAATTCAC"</a:t>
            </a:r>
            <a:endParaRPr lang="en-US" sz="2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8184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In Operator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8374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dirty="0"/>
              <a:t> Outside a 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3200" dirty="0"/>
              <a:t> keyword appears in a for loop, but it has a use outside of it too!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can tell you if a specific value is in an </a:t>
            </a:r>
            <a:r>
              <a:rPr lang="en-US" sz="3200" dirty="0" err="1"/>
              <a:t>iterable</a:t>
            </a:r>
            <a:r>
              <a:rPr lang="en-US" sz="3200" dirty="0"/>
              <a:t>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When used like this, it becomes an operator (not just a keyword)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913CD-687B-B4B1-8CDD-22E575A6E55D}"/>
              </a:ext>
            </a:extLst>
          </p:cNvPr>
          <p:cNvSpPr txBox="1"/>
          <p:nvPr/>
        </p:nvSpPr>
        <p:spPr>
          <a:xfrm>
            <a:off x="6363478" y="1442374"/>
            <a:ext cx="5525278" cy="415498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True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True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True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6303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dirty="0"/>
              <a:t> Outside a 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It can tell you if a specific value is in an </a:t>
            </a:r>
            <a:r>
              <a:rPr lang="en-US" sz="3200" dirty="0" err="1"/>
              <a:t>iterable</a:t>
            </a:r>
            <a:r>
              <a:rPr lang="en-US" sz="3200" dirty="0"/>
              <a:t>!</a:t>
            </a:r>
          </a:p>
          <a:p>
            <a:pPr marL="0" indent="0">
              <a:buNone/>
            </a:pPr>
            <a:r>
              <a:rPr lang="en-US" sz="3200" dirty="0"/>
              <a:t>It checks if the left value is in the right one</a:t>
            </a:r>
          </a:p>
          <a:p>
            <a:pPr lvl="1"/>
            <a:r>
              <a:rPr lang="en-US" sz="2800" dirty="0"/>
              <a:t>The right one must be </a:t>
            </a:r>
            <a:r>
              <a:rPr lang="en-US" sz="2800" dirty="0" err="1"/>
              <a:t>iterable</a:t>
            </a:r>
            <a:endParaRPr lang="en-US" sz="2800" dirty="0"/>
          </a:p>
          <a:p>
            <a:pPr lvl="1"/>
            <a:r>
              <a:rPr lang="en-US" sz="2800" dirty="0"/>
              <a:t>If the left value is in the right one, it produces True</a:t>
            </a:r>
          </a:p>
          <a:p>
            <a:pPr lvl="1"/>
            <a:r>
              <a:rPr lang="en-US" sz="2800" dirty="0"/>
              <a:t>If the left value is not in the right one, it produces False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913CD-687B-B4B1-8CDD-22E575A6E55D}"/>
              </a:ext>
            </a:extLst>
          </p:cNvPr>
          <p:cNvSpPr txBox="1"/>
          <p:nvPr/>
        </p:nvSpPr>
        <p:spPr>
          <a:xfrm>
            <a:off x="6363478" y="1442374"/>
            <a:ext cx="5525278" cy="415498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True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True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True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3957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dirty="0"/>
              <a:t> Outside a 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2685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also use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/>
              <a:t>to see if a value is not in the </a:t>
            </a:r>
            <a:r>
              <a:rPr lang="en-US" sz="3200" dirty="0" err="1"/>
              <a:t>iterable</a:t>
            </a:r>
            <a:r>
              <a:rPr lang="en-US" sz="3200" dirty="0"/>
              <a:t>!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913CD-687B-B4B1-8CDD-22E575A6E55D}"/>
              </a:ext>
            </a:extLst>
          </p:cNvPr>
          <p:cNvSpPr txBox="1"/>
          <p:nvPr/>
        </p:nvSpPr>
        <p:spPr>
          <a:xfrm>
            <a:off x="5565058" y="1442374"/>
            <a:ext cx="6323698" cy="415498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True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True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True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128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 is a For Loop?</a:t>
            </a:r>
          </a:p>
          <a:p>
            <a:pPr lvl="1"/>
            <a:r>
              <a:rPr lang="en-US" dirty="0"/>
              <a:t>How to make it? How to use it?</a:t>
            </a:r>
          </a:p>
          <a:p>
            <a:pPr marL="0" indent="0">
              <a:buNone/>
            </a:pPr>
            <a:r>
              <a:rPr lang="en-US" dirty="0"/>
              <a:t>In operator</a:t>
            </a:r>
          </a:p>
          <a:p>
            <a:pPr lvl="1"/>
            <a:r>
              <a:rPr lang="en-US" dirty="0"/>
              <a:t>What is it? When to use it?</a:t>
            </a:r>
          </a:p>
          <a:p>
            <a:pPr marL="0" indent="0">
              <a:buNone/>
            </a:pPr>
            <a:r>
              <a:rPr lang="en-US" dirty="0"/>
              <a:t>Range</a:t>
            </a:r>
          </a:p>
          <a:p>
            <a:pPr lvl="1"/>
            <a:r>
              <a:rPr lang="en-US" dirty="0"/>
              <a:t>Why would you want it?</a:t>
            </a:r>
          </a:p>
          <a:p>
            <a:pPr marL="0" indent="0">
              <a:buNone/>
            </a:pPr>
            <a:r>
              <a:rPr lang="en-US" dirty="0"/>
              <a:t>Nested Loops</a:t>
            </a:r>
          </a:p>
          <a:p>
            <a:pPr lvl="1"/>
            <a:r>
              <a:rPr lang="en-US" dirty="0"/>
              <a:t>What does it mean to put a loop in a loop?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dirty="0"/>
              <a:t> Outside a 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An Example: You can see if an item is in a list before adding it!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913CD-687B-B4B1-8CDD-22E575A6E55D}"/>
              </a:ext>
            </a:extLst>
          </p:cNvPr>
          <p:cNvSpPr txBox="1"/>
          <p:nvPr/>
        </p:nvSpPr>
        <p:spPr>
          <a:xfrm>
            <a:off x="3519948" y="3114605"/>
            <a:ext cx="8329479" cy="2677656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"eggs"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"milk"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"cheese"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item_to_add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do you want to add? 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item_to_add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"You already have that item!"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item_to_add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304966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Range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152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Iterating over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064044" cy="44633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Imagine you want to loop over all the numbers from 1 to 7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Could use a while loop like we saw at the beginning</a:t>
            </a:r>
          </a:p>
          <a:p>
            <a:pPr lvl="1"/>
            <a:r>
              <a:rPr lang="en-US" sz="2800" dirty="0"/>
              <a:t>Lots of steps</a:t>
            </a:r>
          </a:p>
          <a:p>
            <a:pPr marL="0" indent="0">
              <a:buNone/>
            </a:pPr>
            <a:r>
              <a:rPr lang="en-US" sz="3200" dirty="0"/>
              <a:t>You could use a for over a list of all numbers from 1 to 7</a:t>
            </a:r>
          </a:p>
          <a:p>
            <a:pPr lvl="1"/>
            <a:r>
              <a:rPr lang="en-US" sz="2800" dirty="0"/>
              <a:t>What if it’s 1 to 1,000,000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75C5B5-FD51-E574-9305-D74583890F5D}"/>
              </a:ext>
            </a:extLst>
          </p:cNvPr>
          <p:cNvSpPr txBox="1"/>
          <p:nvPr/>
        </p:nvSpPr>
        <p:spPr>
          <a:xfrm>
            <a:off x="6980903" y="1353884"/>
            <a:ext cx="4937349" cy="3046988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pt-BR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pt-BR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pt-BR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343846-656F-EF74-F9B1-A6D0A1BFDA58}"/>
              </a:ext>
            </a:extLst>
          </p:cNvPr>
          <p:cNvSpPr txBox="1"/>
          <p:nvPr/>
        </p:nvSpPr>
        <p:spPr>
          <a:xfrm>
            <a:off x="7777315" y="4965507"/>
            <a:ext cx="34904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Is there an easier way?</a:t>
            </a:r>
          </a:p>
        </p:txBody>
      </p:sp>
    </p:spTree>
    <p:extLst>
      <p:ext uri="{BB962C8B-B14F-4D97-AF65-F5344CB8AC3E}">
        <p14:creationId xmlns:p14="http://schemas.microsoft.com/office/powerpoint/2010/main" val="2673871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Iterating over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064044" cy="44633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Range is a function that automatically makes an </a:t>
            </a:r>
            <a:r>
              <a:rPr lang="en-US" sz="2800" dirty="0" err="1"/>
              <a:t>iterable</a:t>
            </a:r>
            <a:r>
              <a:rPr lang="en-US" sz="2800" dirty="0"/>
              <a:t> of numbers!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It can be called with up 3 parameters!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75C5B5-FD51-E574-9305-D74583890F5D}"/>
              </a:ext>
            </a:extLst>
          </p:cNvPr>
          <p:cNvSpPr txBox="1"/>
          <p:nvPr/>
        </p:nvSpPr>
        <p:spPr>
          <a:xfrm>
            <a:off x="6980903" y="1353884"/>
            <a:ext cx="4937349" cy="4524315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Numbers 1 to 7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Numbers 0 to 7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Every Other Number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from 1 to 10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088429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Iterating over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064044" cy="44633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Range is a function that automatically makes an </a:t>
            </a:r>
            <a:r>
              <a:rPr lang="en-US" sz="2800" dirty="0" err="1"/>
              <a:t>iterable</a:t>
            </a:r>
            <a:r>
              <a:rPr lang="en-US" sz="2800" dirty="0"/>
              <a:t> of numbers!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It can be called with up 3 parameters!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Calling with 1 parameter: An </a:t>
            </a:r>
            <a:r>
              <a:rPr lang="en-US" sz="2800" dirty="0" err="1"/>
              <a:t>iterable</a:t>
            </a:r>
            <a:r>
              <a:rPr lang="en-US" sz="2800" dirty="0"/>
              <a:t> from 0 up to (but not including) the parameter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75C5B5-FD51-E574-9305-D74583890F5D}"/>
              </a:ext>
            </a:extLst>
          </p:cNvPr>
          <p:cNvSpPr txBox="1"/>
          <p:nvPr/>
        </p:nvSpPr>
        <p:spPr>
          <a:xfrm>
            <a:off x="6980903" y="1353884"/>
            <a:ext cx="4937349" cy="4524315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Numbers 1 to 7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Numbers 0 to 7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Every Other Number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from 1 to 10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4B5C3E-6479-A4E4-96F5-FC09FBE31BC0}"/>
              </a:ext>
            </a:extLst>
          </p:cNvPr>
          <p:cNvSpPr/>
          <p:nvPr/>
        </p:nvSpPr>
        <p:spPr>
          <a:xfrm>
            <a:off x="6980903" y="2831690"/>
            <a:ext cx="3962400" cy="12093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1721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Iterating over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064044" cy="44633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Range is a function that automatically makes an </a:t>
            </a:r>
            <a:r>
              <a:rPr lang="en-US" sz="2800" dirty="0" err="1"/>
              <a:t>iterable</a:t>
            </a:r>
            <a:r>
              <a:rPr lang="en-US" sz="2800" dirty="0"/>
              <a:t> of numbers!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It can be called with up 3 parameters!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Calling with 2 parameters: An </a:t>
            </a:r>
            <a:r>
              <a:rPr lang="en-US" sz="2800" dirty="0" err="1"/>
              <a:t>iterable</a:t>
            </a:r>
            <a:r>
              <a:rPr lang="en-US" sz="2800" dirty="0"/>
              <a:t> from the first parameter up to (but not including) the second parameter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75C5B5-FD51-E574-9305-D74583890F5D}"/>
              </a:ext>
            </a:extLst>
          </p:cNvPr>
          <p:cNvSpPr txBox="1"/>
          <p:nvPr/>
        </p:nvSpPr>
        <p:spPr>
          <a:xfrm>
            <a:off x="6980903" y="1353884"/>
            <a:ext cx="4937349" cy="4524315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Numbers 1 to 7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Numbers 0 to 7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Every Other Number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from 1 to 10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4B5C3E-6479-A4E4-96F5-FC09FBE31BC0}"/>
              </a:ext>
            </a:extLst>
          </p:cNvPr>
          <p:cNvSpPr/>
          <p:nvPr/>
        </p:nvSpPr>
        <p:spPr>
          <a:xfrm>
            <a:off x="6980903" y="1344051"/>
            <a:ext cx="3962400" cy="12093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31699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Iterating over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064044" cy="44633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Range is a function that automatically makes an </a:t>
            </a:r>
            <a:r>
              <a:rPr lang="en-US" sz="2800" dirty="0" err="1"/>
              <a:t>iterable</a:t>
            </a:r>
            <a:r>
              <a:rPr lang="en-US" sz="2800" dirty="0"/>
              <a:t> of numbers!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It can be called with up 3 parameters!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Calling with 3 parameters: An </a:t>
            </a:r>
            <a:r>
              <a:rPr lang="en-US" sz="2800" dirty="0" err="1"/>
              <a:t>iterable</a:t>
            </a:r>
            <a:r>
              <a:rPr lang="en-US" sz="2800" dirty="0"/>
              <a:t> from the first parameter up to (but not including) the second parameter, with steps the size of the third parameter</a:t>
            </a:r>
          </a:p>
          <a:p>
            <a:pPr lvl="1"/>
            <a:r>
              <a:rPr lang="en-US" dirty="0"/>
              <a:t>Like the slice syntax!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75C5B5-FD51-E574-9305-D74583890F5D}"/>
              </a:ext>
            </a:extLst>
          </p:cNvPr>
          <p:cNvSpPr txBox="1"/>
          <p:nvPr/>
        </p:nvSpPr>
        <p:spPr>
          <a:xfrm>
            <a:off x="6980903" y="1353884"/>
            <a:ext cx="4937349" cy="4524315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Numbers 1 to 7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Numbers 0 to 7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 Every Other Number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from 1 to 10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4B5C3E-6479-A4E4-96F5-FC09FBE31BC0}"/>
              </a:ext>
            </a:extLst>
          </p:cNvPr>
          <p:cNvSpPr/>
          <p:nvPr/>
        </p:nvSpPr>
        <p:spPr>
          <a:xfrm>
            <a:off x="6980903" y="4291779"/>
            <a:ext cx="4719484" cy="15864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1090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Iterating over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064044" cy="20089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Range is a function that automatically makes an </a:t>
            </a:r>
            <a:r>
              <a:rPr lang="en-US" sz="2800" dirty="0" err="1"/>
              <a:t>iterable</a:t>
            </a:r>
            <a:r>
              <a:rPr lang="en-US" sz="2800" dirty="0"/>
              <a:t> of numbers!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All the parameters must be integers.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75C5B5-FD51-E574-9305-D74583890F5D}"/>
              </a:ext>
            </a:extLst>
          </p:cNvPr>
          <p:cNvSpPr txBox="1"/>
          <p:nvPr/>
        </p:nvSpPr>
        <p:spPr>
          <a:xfrm>
            <a:off x="6980903" y="2797746"/>
            <a:ext cx="4937349" cy="830997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32229-7C47-363C-DBD1-F930E435EAF4}"/>
              </a:ext>
            </a:extLst>
          </p:cNvPr>
          <p:cNvSpPr txBox="1"/>
          <p:nvPr/>
        </p:nvSpPr>
        <p:spPr>
          <a:xfrm>
            <a:off x="5309419" y="4057286"/>
            <a:ext cx="6608833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</a:t>
            </a:r>
            <a:r>
              <a:rPr lang="en-US" sz="2400" dirty="0" err="1">
                <a:latin typeface="Consolas" panose="020B0609020204030204" pitchFamily="49" charset="0"/>
              </a:rPr>
              <a:t>TypeError</a:t>
            </a:r>
            <a:r>
              <a:rPr lang="en-US" sz="2400" dirty="0">
                <a:latin typeface="Consolas" panose="020B0609020204030204" pitchFamily="49" charset="0"/>
              </a:rPr>
              <a:t>: 'float' object cannot be interpreted as an integer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F8C7AD-A1DF-395A-D420-6E3F046EC9F7}"/>
              </a:ext>
            </a:extLst>
          </p:cNvPr>
          <p:cNvSpPr txBox="1"/>
          <p:nvPr/>
        </p:nvSpPr>
        <p:spPr>
          <a:xfrm>
            <a:off x="838200" y="4139381"/>
            <a:ext cx="42352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700" dirty="0"/>
              <a:t>And its resulting numbers will all be integers as well</a:t>
            </a:r>
          </a:p>
        </p:txBody>
      </p:sp>
    </p:spTree>
    <p:extLst>
      <p:ext uri="{BB962C8B-B14F-4D97-AF65-F5344CB8AC3E}">
        <p14:creationId xmlns:p14="http://schemas.microsoft.com/office/powerpoint/2010/main" val="5514882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Iterating over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9477" cy="44633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Range Produces a data type called ‘range’ (not a list)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you want to convert the range to be a list, you can cast it to a 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75C5B5-FD51-E574-9305-D74583890F5D}"/>
              </a:ext>
            </a:extLst>
          </p:cNvPr>
          <p:cNvSpPr txBox="1"/>
          <p:nvPr/>
        </p:nvSpPr>
        <p:spPr>
          <a:xfrm>
            <a:off x="6449961" y="1353884"/>
            <a:ext cx="5468292" cy="830997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064C24-3380-28AD-C4C7-FC197E38679A}"/>
              </a:ext>
            </a:extLst>
          </p:cNvPr>
          <p:cNvSpPr txBox="1"/>
          <p:nvPr/>
        </p:nvSpPr>
        <p:spPr>
          <a:xfrm>
            <a:off x="6449958" y="2507226"/>
            <a:ext cx="5468293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range(0, 8) &lt;class 'range'&gt;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40BD9F-EAF5-FCD1-517B-41215F94AB0E}"/>
              </a:ext>
            </a:extLst>
          </p:cNvPr>
          <p:cNvSpPr txBox="1"/>
          <p:nvPr/>
        </p:nvSpPr>
        <p:spPr>
          <a:xfrm>
            <a:off x="6449958" y="4438354"/>
            <a:ext cx="5468294" cy="830997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AFEACE-C913-1F75-EA8F-4A58213324E3}"/>
              </a:ext>
            </a:extLst>
          </p:cNvPr>
          <p:cNvSpPr txBox="1"/>
          <p:nvPr/>
        </p:nvSpPr>
        <p:spPr>
          <a:xfrm>
            <a:off x="4532671" y="5457950"/>
            <a:ext cx="738558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[0, 1, 2, 3, 4, 5, 6, 7] &lt;class 'list'&gt;</a:t>
            </a:r>
          </a:p>
        </p:txBody>
      </p:sp>
    </p:spTree>
    <p:extLst>
      <p:ext uri="{BB962C8B-B14F-4D97-AF65-F5344CB8AC3E}">
        <p14:creationId xmlns:p14="http://schemas.microsoft.com/office/powerpoint/2010/main" val="33269294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3018" y="1333501"/>
            <a:ext cx="4581833" cy="1819275"/>
          </a:xfrm>
        </p:spPr>
        <p:txBody>
          <a:bodyPr>
            <a:normAutofit/>
          </a:bodyPr>
          <a:lstStyle/>
          <a:p>
            <a:r>
              <a:rPr lang="en-US" dirty="0"/>
              <a:t>Miscellaneous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509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 Last Class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 and 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Just like with while loops, you can have break and continue statements in for loops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Break exits the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Continue goes to the next element in the </a:t>
            </a:r>
            <a:r>
              <a:rPr lang="en-US" sz="3200" dirty="0" err="1"/>
              <a:t>iterable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2E49EB-F9F0-EC15-D5F5-E1BBCAE4BC61}"/>
              </a:ext>
            </a:extLst>
          </p:cNvPr>
          <p:cNvSpPr txBox="1"/>
          <p:nvPr/>
        </p:nvSpPr>
        <p:spPr>
          <a:xfrm>
            <a:off x="6980903" y="1353884"/>
            <a:ext cx="4937349" cy="3416320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foods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'apple'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'pear'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'kiwi'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'mango'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food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foods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food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'kiwi'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break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food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'pear'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continue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food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527CD5-D51B-F941-C2C1-DF13B0288770}"/>
              </a:ext>
            </a:extLst>
          </p:cNvPr>
          <p:cNvSpPr txBox="1"/>
          <p:nvPr/>
        </p:nvSpPr>
        <p:spPr>
          <a:xfrm>
            <a:off x="6980903" y="5014452"/>
            <a:ext cx="1959191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Output: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 apple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 banana</a:t>
            </a:r>
          </a:p>
        </p:txBody>
      </p:sp>
    </p:spTree>
    <p:extLst>
      <p:ext uri="{BB962C8B-B14F-4D97-AF65-F5344CB8AC3E}">
        <p14:creationId xmlns:p14="http://schemas.microsoft.com/office/powerpoint/2010/main" val="28124009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F6E95-4611-21AA-0B57-2ED142260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should you use a for loop?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56B7A-3592-6B5A-D6AD-271A1CFA1A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14949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When to use a For Loop</a:t>
            </a:r>
          </a:p>
          <a:p>
            <a:r>
              <a:rPr lang="en-US" dirty="0"/>
              <a:t>If you have something to iterate over</a:t>
            </a:r>
          </a:p>
          <a:p>
            <a:r>
              <a:rPr lang="en-US" dirty="0"/>
              <a:t>If you know how many times a loop will run (range)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E2ED82-E670-BD89-ABC5-C2F49A76C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14949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When to use a While Loop</a:t>
            </a:r>
          </a:p>
          <a:p>
            <a:r>
              <a:rPr lang="en-US" dirty="0"/>
              <a:t>If the number of times the loop will run is not associated with an </a:t>
            </a:r>
            <a:r>
              <a:rPr lang="en-US" dirty="0" err="1"/>
              <a:t>iterable</a:t>
            </a:r>
            <a:endParaRPr lang="en-US" dirty="0"/>
          </a:p>
          <a:p>
            <a:r>
              <a:rPr lang="en-US" dirty="0"/>
              <a:t>If the number of times the loop will run is more than the length of the associated </a:t>
            </a:r>
            <a:r>
              <a:rPr lang="en-US" dirty="0" err="1"/>
              <a:t>iterable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FFDA90-D8A7-C0EB-3B34-23098457C084}"/>
              </a:ext>
            </a:extLst>
          </p:cNvPr>
          <p:cNvSpPr txBox="1"/>
          <p:nvPr/>
        </p:nvSpPr>
        <p:spPr>
          <a:xfrm>
            <a:off x="1081547" y="4975123"/>
            <a:ext cx="97830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Keep in mind: </a:t>
            </a:r>
          </a:p>
          <a:p>
            <a:pPr marL="342900" indent="-342900">
              <a:buFontTx/>
              <a:buAutoNum type="arabicPeriod"/>
            </a:pPr>
            <a:r>
              <a:rPr lang="en-US" sz="2400" dirty="0"/>
              <a:t>There are always exceptions to these rules</a:t>
            </a:r>
          </a:p>
          <a:p>
            <a:pPr marL="342900" indent="-342900">
              <a:buAutoNum type="arabicPeriod"/>
            </a:pPr>
            <a:r>
              <a:rPr lang="en-US" sz="2400" dirty="0"/>
              <a:t>A while loop always do what a for loop can, but a for loop can’t always do what a while loop can</a:t>
            </a:r>
          </a:p>
        </p:txBody>
      </p:sp>
    </p:spTree>
    <p:extLst>
      <p:ext uri="{BB962C8B-B14F-4D97-AF65-F5344CB8AC3E}">
        <p14:creationId xmlns:p14="http://schemas.microsoft.com/office/powerpoint/2010/main" val="25351807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Nested Loops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1520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Nested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4382729" cy="2884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put loops in loops!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Doing this is called </a:t>
            </a:r>
            <a:r>
              <a:rPr lang="en-US" sz="3200" b="1" dirty="0"/>
              <a:t>nesting</a:t>
            </a:r>
            <a:r>
              <a:rPr lang="en-US" sz="3200" dirty="0"/>
              <a:t> the loops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68A65A-3418-6218-0994-3C7FBB6F49CA}"/>
              </a:ext>
            </a:extLst>
          </p:cNvPr>
          <p:cNvSpPr txBox="1"/>
          <p:nvPr/>
        </p:nvSpPr>
        <p:spPr>
          <a:xfrm>
            <a:off x="5220929" y="1825624"/>
            <a:ext cx="6312310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adjectives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"red"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"big"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"tasty"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nouns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"mouse"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"carrot"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adj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adjectives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noun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nouns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adj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noun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658122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Nested Loops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68A65A-3418-6218-0994-3C7FBB6F49CA}"/>
              </a:ext>
            </a:extLst>
          </p:cNvPr>
          <p:cNvSpPr txBox="1"/>
          <p:nvPr/>
        </p:nvSpPr>
        <p:spPr>
          <a:xfrm>
            <a:off x="971224" y="1529584"/>
            <a:ext cx="6312310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adjectives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"red"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"big"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"tasty"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nouns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"mouse"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"carrot"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adj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adjectives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noun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nouns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adj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noun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12C713-695C-145E-FEA9-2960281A6597}"/>
              </a:ext>
            </a:extLst>
          </p:cNvPr>
          <p:cNvSpPr txBox="1"/>
          <p:nvPr/>
        </p:nvSpPr>
        <p:spPr>
          <a:xfrm>
            <a:off x="8078569" y="1658940"/>
            <a:ext cx="3142207" cy="44012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Output: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 red car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 red mouse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 red carrot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 big car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 big mouse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 big carrot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 tasty car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 tasty mouse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&gt;&gt; tasty carrot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4BB96C-9895-FD05-41B5-93B7E1A5343A}"/>
              </a:ext>
            </a:extLst>
          </p:cNvPr>
          <p:cNvSpPr txBox="1"/>
          <p:nvPr/>
        </p:nvSpPr>
        <p:spPr>
          <a:xfrm>
            <a:off x="1871677" y="4392561"/>
            <a:ext cx="44835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Let’s run this code in the debugger to see how it works!</a:t>
            </a:r>
          </a:p>
        </p:txBody>
      </p:sp>
    </p:spTree>
    <p:extLst>
      <p:ext uri="{BB962C8B-B14F-4D97-AF65-F5344CB8AC3E}">
        <p14:creationId xmlns:p14="http://schemas.microsoft.com/office/powerpoint/2010/main" val="29746321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Activity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9316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Theater Seats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690419" cy="4555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Seats in a movie theater are labeled in an interesting way!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Rows are identified with letters while the columns use numbers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Try to make a grid of seat labels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995EB2-66D3-FDB0-320D-9C96E2B0454C}"/>
              </a:ext>
            </a:extLst>
          </p:cNvPr>
          <p:cNvSpPr txBox="1"/>
          <p:nvPr/>
        </p:nvSpPr>
        <p:spPr>
          <a:xfrm>
            <a:off x="7374192" y="494288"/>
            <a:ext cx="3008672" cy="2862322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3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A1 A2 A3 A4 </a:t>
            </a:r>
          </a:p>
          <a:p>
            <a:r>
              <a:rPr lang="en-US" sz="3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B1 B2 B3 B4</a:t>
            </a:r>
          </a:p>
          <a:p>
            <a:r>
              <a:rPr lang="en-US" sz="3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C1 C2 C3 C4</a:t>
            </a:r>
          </a:p>
          <a:p>
            <a:r>
              <a:rPr lang="en-US" sz="3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D1 D2 D3 D4</a:t>
            </a:r>
          </a:p>
          <a:p>
            <a:r>
              <a:rPr lang="en-US" sz="3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E1 E2 E3 E4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AFA677-3573-1F58-6BC4-52C7C551F75C}"/>
              </a:ext>
            </a:extLst>
          </p:cNvPr>
          <p:cNvSpPr txBox="1"/>
          <p:nvPr/>
        </p:nvSpPr>
        <p:spPr>
          <a:xfrm>
            <a:off x="7039897" y="3501391"/>
            <a:ext cx="41393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Note: You can write ‘</a:t>
            </a:r>
            <a:r>
              <a:rPr lang="en-US" sz="2400" b="0" dirty="0">
                <a:solidFill>
                  <a:srgbClr val="001080"/>
                </a:solidFill>
                <a:effectLst/>
                <a:highlight>
                  <a:srgbClr val="E6E6E6"/>
                </a:highlight>
                <a:latin typeface="Consolas" panose="020B0609020204030204" pitchFamily="49" charset="0"/>
              </a:rPr>
              <a:t>end</a:t>
            </a:r>
            <a:r>
              <a:rPr lang="en-US" sz="2400" b="0" dirty="0">
                <a:solidFill>
                  <a:srgbClr val="000000"/>
                </a:solidFill>
                <a:effectLst/>
                <a:highlight>
                  <a:srgbClr val="E6E6E6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A31515"/>
                </a:solidFill>
                <a:effectLst/>
                <a:highlight>
                  <a:srgbClr val="E6E6E6"/>
                </a:highlight>
                <a:latin typeface="Consolas" panose="020B0609020204030204" pitchFamily="49" charset="0"/>
              </a:rPr>
              <a:t>' '</a:t>
            </a:r>
            <a:r>
              <a:rPr lang="en-US" sz="2400" dirty="0"/>
              <a:t>’ to have print statements write to the same line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2F83AD-08DD-2675-3AF1-D54A01B47276}"/>
              </a:ext>
            </a:extLst>
          </p:cNvPr>
          <p:cNvSpPr txBox="1"/>
          <p:nvPr/>
        </p:nvSpPr>
        <p:spPr>
          <a:xfrm>
            <a:off x="7039897" y="4815291"/>
            <a:ext cx="3913238" cy="830997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"SAME"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 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"LINE"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 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128F3B-31DC-661C-3E81-91F116549A33}"/>
              </a:ext>
            </a:extLst>
          </p:cNvPr>
          <p:cNvSpPr txBox="1"/>
          <p:nvPr/>
        </p:nvSpPr>
        <p:spPr>
          <a:xfrm>
            <a:off x="7039897" y="5761464"/>
            <a:ext cx="222368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SAME LINE</a:t>
            </a:r>
          </a:p>
        </p:txBody>
      </p:sp>
    </p:spTree>
    <p:extLst>
      <p:ext uri="{BB962C8B-B14F-4D97-AF65-F5344CB8AC3E}">
        <p14:creationId xmlns:p14="http://schemas.microsoft.com/office/powerpoint/2010/main" val="30612299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F74CBF-562B-633E-A4D7-660E93614B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643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 Loops</a:t>
            </a:r>
          </a:p>
          <a:p>
            <a:pPr lvl="1"/>
            <a:r>
              <a:rPr lang="en-US" dirty="0"/>
              <a:t>A way of looping over something that is </a:t>
            </a:r>
            <a:r>
              <a:rPr lang="en-US" dirty="0" err="1"/>
              <a:t>iterable</a:t>
            </a:r>
            <a:endParaRPr lang="en-US" dirty="0"/>
          </a:p>
          <a:p>
            <a:r>
              <a:rPr lang="en-US" dirty="0" err="1"/>
              <a:t>Iterable</a:t>
            </a:r>
            <a:endParaRPr lang="en-US" dirty="0"/>
          </a:p>
          <a:p>
            <a:pPr lvl="1"/>
            <a:r>
              <a:rPr lang="en-US" dirty="0"/>
              <a:t>Describes data types that can be iterated (aka looped) through</a:t>
            </a:r>
          </a:p>
          <a:p>
            <a:r>
              <a:rPr lang="en-US" dirty="0"/>
              <a:t>In Operator</a:t>
            </a:r>
          </a:p>
          <a:p>
            <a:pPr lvl="1"/>
            <a:r>
              <a:rPr lang="en-US" dirty="0"/>
              <a:t>Tells you if a value is in an </a:t>
            </a:r>
            <a:r>
              <a:rPr lang="en-US" dirty="0" err="1"/>
              <a:t>iterable</a:t>
            </a:r>
            <a:endParaRPr lang="en-US" dirty="0"/>
          </a:p>
          <a:p>
            <a:r>
              <a:rPr lang="en-US" dirty="0"/>
              <a:t>Range</a:t>
            </a:r>
          </a:p>
          <a:p>
            <a:pPr lvl="1"/>
            <a:r>
              <a:rPr lang="en-US" dirty="0"/>
              <a:t>Constructs an </a:t>
            </a:r>
            <a:r>
              <a:rPr lang="en-US" dirty="0" err="1"/>
              <a:t>iterable</a:t>
            </a:r>
            <a:r>
              <a:rPr lang="en-US" dirty="0"/>
              <a:t> of numbers</a:t>
            </a:r>
          </a:p>
          <a:p>
            <a:r>
              <a:rPr lang="en-US" dirty="0"/>
              <a:t>Nested Loops</a:t>
            </a:r>
          </a:p>
          <a:p>
            <a:pPr lvl="1"/>
            <a:r>
              <a:rPr lang="en-US" dirty="0"/>
              <a:t>You can put loops in loops!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57190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Participation 5 due Thursday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All (or almost all) of the participation HWs are up now (10 in total)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Quiz 6 due Thursday</a:t>
            </a:r>
          </a:p>
          <a:p>
            <a:pPr lvl="1"/>
            <a:r>
              <a:rPr lang="en-US" dirty="0"/>
              <a:t>Quiz 7 Released, it is 8 questions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HW4 Due this Next Wednesday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Branching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Has been available since last lab 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Not due Friday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0084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r>
              <a:rPr lang="en-US" sz="3200" dirty="0"/>
              <a:t>Looping</a:t>
            </a:r>
          </a:p>
          <a:p>
            <a:pPr lvl="1"/>
            <a:r>
              <a:rPr lang="en-US" sz="2800" dirty="0"/>
              <a:t>The idea of repeating something in code</a:t>
            </a:r>
          </a:p>
          <a:p>
            <a:r>
              <a:rPr lang="en-US" sz="3200" dirty="0"/>
              <a:t>While Loop</a:t>
            </a:r>
          </a:p>
          <a:p>
            <a:pPr lvl="1"/>
            <a:r>
              <a:rPr lang="en-US" sz="2800" dirty="0"/>
              <a:t>A way of Looping</a:t>
            </a:r>
          </a:p>
          <a:p>
            <a:pPr lvl="1"/>
            <a:r>
              <a:rPr lang="en-US" sz="2800" dirty="0"/>
              <a:t>Needs a condition</a:t>
            </a:r>
          </a:p>
          <a:p>
            <a:r>
              <a:rPr lang="en-US" sz="3200" dirty="0"/>
              <a:t>Break and Continue</a:t>
            </a:r>
          </a:p>
          <a:p>
            <a:pPr lvl="1"/>
            <a:r>
              <a:rPr lang="en-US" sz="2800" dirty="0"/>
              <a:t>stop a loop or restart it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2265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Warm-Up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Let’s practice what we did last time!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Write a </a:t>
            </a:r>
            <a:r>
              <a:rPr lang="en-US" sz="2800" b="1" dirty="0"/>
              <a:t>function</a:t>
            </a:r>
            <a:r>
              <a:rPr lang="en-US" sz="2800" dirty="0"/>
              <a:t> that repeatedly asks the user for numbers (from the terminal) until they type ‘quit’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Then, return the average of those numbers!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69325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34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Situation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Imagine you oversaw a store. You have, in a list, the prices of all your products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Now what would you do if you wanted to make everything be 20% off?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would need to loop through each item in the list and modify each element.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94539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do this with a while loop, but it requires a lot of logic in the background.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825B0E-A7BD-CE91-CA28-5C373D31C215}"/>
              </a:ext>
            </a:extLst>
          </p:cNvPr>
          <p:cNvSpPr txBox="1"/>
          <p:nvPr/>
        </p:nvSpPr>
        <p:spPr>
          <a:xfrm>
            <a:off x="5633884" y="567303"/>
            <a:ext cx="6272981" cy="3046988"/>
          </a:xfrm>
          <a:prstGeom prst="rect">
            <a:avLst/>
          </a:prstGeom>
          <a:solidFill>
            <a:srgbClr val="E6E6E6"/>
          </a:solidFill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12.75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4.99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7.50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prices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0.8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discount_prices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835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182</TotalTime>
  <Words>3454</Words>
  <Application>Microsoft Office PowerPoint</Application>
  <PresentationFormat>Widescreen</PresentationFormat>
  <Paragraphs>497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Calibri</vt:lpstr>
      <vt:lpstr>Calibri Light</vt:lpstr>
      <vt:lpstr>Consolas</vt:lpstr>
      <vt:lpstr>Office Theme</vt:lpstr>
      <vt:lpstr>For Loops</vt:lpstr>
      <vt:lpstr>Announcement Slide</vt:lpstr>
      <vt:lpstr>Learning Goals Slide</vt:lpstr>
      <vt:lpstr>Recap Last Class</vt:lpstr>
      <vt:lpstr>Recap</vt:lpstr>
      <vt:lpstr>Warm-Up Activity</vt:lpstr>
      <vt:lpstr>Problem</vt:lpstr>
      <vt:lpstr>Situation</vt:lpstr>
      <vt:lpstr>While Loop</vt:lpstr>
      <vt:lpstr>While Loop</vt:lpstr>
      <vt:lpstr>While Loop</vt:lpstr>
      <vt:lpstr>While Loop</vt:lpstr>
      <vt:lpstr>While Loop</vt:lpstr>
      <vt:lpstr>While Loop</vt:lpstr>
      <vt:lpstr>For Loops</vt:lpstr>
      <vt:lpstr>For Loops</vt:lpstr>
      <vt:lpstr>For Loops</vt:lpstr>
      <vt:lpstr>For Loop Syntax</vt:lpstr>
      <vt:lpstr>For Loop Syntax</vt:lpstr>
      <vt:lpstr>For Loop Syntax</vt:lpstr>
      <vt:lpstr>For Loop Syntax</vt:lpstr>
      <vt:lpstr>For Loop Syntax</vt:lpstr>
      <vt:lpstr>Iterable</vt:lpstr>
      <vt:lpstr>Iterable</vt:lpstr>
      <vt:lpstr>Activity: DNA Count</vt:lpstr>
      <vt:lpstr>In Operator</vt:lpstr>
      <vt:lpstr>in Outside a for loop</vt:lpstr>
      <vt:lpstr>in Outside a for loop</vt:lpstr>
      <vt:lpstr>in Outside a for loop</vt:lpstr>
      <vt:lpstr>in Outside a for loop</vt:lpstr>
      <vt:lpstr>Range</vt:lpstr>
      <vt:lpstr>Iterating over numbers</vt:lpstr>
      <vt:lpstr>Iterating over numbers</vt:lpstr>
      <vt:lpstr>Iterating over numbers</vt:lpstr>
      <vt:lpstr>Iterating over numbers</vt:lpstr>
      <vt:lpstr>Iterating over numbers</vt:lpstr>
      <vt:lpstr>Iterating over numbers</vt:lpstr>
      <vt:lpstr>Iterating over numbers</vt:lpstr>
      <vt:lpstr>Miscellaneous</vt:lpstr>
      <vt:lpstr>Break and Continue</vt:lpstr>
      <vt:lpstr>When should you use a for loop?</vt:lpstr>
      <vt:lpstr>Nested Loops</vt:lpstr>
      <vt:lpstr>Nested Loops</vt:lpstr>
      <vt:lpstr>Nested Loops</vt:lpstr>
      <vt:lpstr>Activity</vt:lpstr>
      <vt:lpstr>Theater Seats</vt:lpstr>
      <vt:lpstr>Recap + Closing</vt:lpstr>
      <vt:lpstr>What did we learn?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5</cp:revision>
  <dcterms:created xsi:type="dcterms:W3CDTF">2023-03-22T03:41:35Z</dcterms:created>
  <dcterms:modified xsi:type="dcterms:W3CDTF">2023-03-23T14:50:42Z</dcterms:modified>
</cp:coreProperties>
</file>

<file path=docProps/thumbnail.jpeg>
</file>